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81" r:id="rId3"/>
    <p:sldId id="282" r:id="rId4"/>
    <p:sldId id="293" r:id="rId5"/>
    <p:sldId id="294" r:id="rId6"/>
    <p:sldId id="295" r:id="rId7"/>
    <p:sldId id="288" r:id="rId8"/>
    <p:sldId id="289" r:id="rId9"/>
    <p:sldId id="298" r:id="rId10"/>
    <p:sldId id="299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йкова Юлия Сергеевна" initials="БЮС" lastIdx="1" clrIdx="0">
    <p:extLst>
      <p:ext uri="{19B8F6BF-5375-455C-9EA6-DF929625EA0E}">
        <p15:presenceInfo xmlns:p15="http://schemas.microsoft.com/office/powerpoint/2012/main" xmlns="" userId="Байкова Юлия Серге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CE5"/>
    <a:srgbClr val="FF4747"/>
    <a:srgbClr val="92D050"/>
    <a:srgbClr val="7199C9"/>
    <a:srgbClr val="002177"/>
    <a:srgbClr val="0000B0"/>
    <a:srgbClr val="F480DE"/>
    <a:srgbClr val="FFD03B"/>
    <a:srgbClr val="72C96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22" d="100"/>
          <a:sy n="122" d="100"/>
        </p:scale>
        <p:origin x="-9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D0-49F2-9025-F3D04D8ED6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D0-49F2-9025-F3D04D8ED6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273600"/>
        <c:axId val="83275136"/>
      </c:barChart>
      <c:catAx>
        <c:axId val="8327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75136"/>
        <c:crosses val="autoZero"/>
        <c:auto val="1"/>
        <c:lblAlgn val="ctr"/>
        <c:lblOffset val="100"/>
        <c:noMultiLvlLbl val="0"/>
      </c:catAx>
      <c:valAx>
        <c:axId val="8327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банков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7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выпущенных карт ПС "Мир"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A-4148-96E3-39ADDD69E9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выпущенных карт ПС "Мир"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BA-4148-96E3-39ADDD69E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1760"/>
        <c:axId val="7383296"/>
      </c:barChart>
      <c:catAx>
        <c:axId val="738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83296"/>
        <c:crosses val="autoZero"/>
        <c:auto val="1"/>
        <c:lblAlgn val="ctr"/>
        <c:lblOffset val="100"/>
        <c:noMultiLvlLbl val="0"/>
      </c:catAx>
      <c:valAx>
        <c:axId val="738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выпущенных карт ПС «Мир», тыс. </a:t>
                </a:r>
                <a:r>
                  <a:rPr lang="ru-RU" dirty="0" err="1" smtClean="0"/>
                  <a:t>шт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8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22705370783876"/>
          <c:y val="0.86580632413959646"/>
          <c:w val="0.6164089566929134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7F-4568-8240-82599202807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7F-4568-8240-825992028077}"/>
              </c:ext>
            </c:extLst>
          </c:dPt>
          <c:cat>
            <c:strRef>
              <c:f>Лист1!$A$2:$A$3</c:f>
              <c:strCache>
                <c:ptCount val="2"/>
                <c:pt idx="0">
                  <c:v>Доля действующей инфраструктуры 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7F-4568-8240-825992028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82982681890293564"/>
          <c:w val="0.57658040457060045"/>
          <c:h val="0.15152806678867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FF-4496-99DD-F45D6EE813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FF-4496-99DD-F45D6EE8132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FF-4496-99DD-F45D6EE81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6338" y="1644967"/>
            <a:ext cx="5362575" cy="4502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59625" y="1663153"/>
            <a:ext cx="4956809" cy="416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5161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8928" y="542582"/>
            <a:ext cx="6335141" cy="1010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8928" y="1091222"/>
            <a:ext cx="6502654" cy="1010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138928" y="1639862"/>
            <a:ext cx="2900045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2331" y="202437"/>
            <a:ext cx="9227337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7517" y="1421561"/>
            <a:ext cx="11076965" cy="4585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gle/MwRCAQ5tux6jbprx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9525" y="642809"/>
            <a:ext cx="10168128" cy="6044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114800" y="1371600"/>
            <a:ext cx="7239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algn="r">
              <a:spcBef>
                <a:spcPts val="100"/>
              </a:spcBef>
            </a:pPr>
            <a:r>
              <a:rPr lang="ru-RU" sz="3600" b="1" kern="0" spc="-5" dirty="0" smtClean="0">
                <a:solidFill>
                  <a:srgbClr val="002060"/>
                </a:solidFill>
                <a:latin typeface="+mj-lt"/>
                <a:cs typeface="Arial"/>
              </a:rPr>
              <a:t>УНИВЕРСАЛЬНАЯ </a:t>
            </a:r>
            <a:r>
              <a:rPr lang="ru-RU" sz="3600" b="1" kern="0" spc="-60" dirty="0" smtClean="0">
                <a:solidFill>
                  <a:srgbClr val="002060"/>
                </a:solidFill>
                <a:latin typeface="+mj-lt"/>
                <a:cs typeface="Arial"/>
              </a:rPr>
              <a:t>КАРТА  </a:t>
            </a:r>
            <a:r>
              <a:rPr lang="ru-RU" sz="3600" b="1" kern="0" dirty="0" smtClean="0">
                <a:solidFill>
                  <a:srgbClr val="002060"/>
                </a:solidFill>
                <a:latin typeface="+mj-lt"/>
                <a:cs typeface="Arial"/>
              </a:rPr>
              <a:t>ЖИТЕЛЯ</a:t>
            </a:r>
            <a:r>
              <a:rPr lang="ru-RU" sz="3600" b="1" kern="0" spc="-65" dirty="0" smtClean="0">
                <a:solidFill>
                  <a:srgbClr val="002060"/>
                </a:solidFill>
                <a:latin typeface="+mj-lt"/>
                <a:cs typeface="Arial"/>
              </a:rPr>
              <a:t> </a:t>
            </a:r>
            <a:r>
              <a:rPr lang="ru-RU" sz="3600" b="1" kern="0" spc="-25" dirty="0" smtClean="0">
                <a:solidFill>
                  <a:srgbClr val="002060"/>
                </a:solidFill>
                <a:latin typeface="+mj-lt"/>
                <a:cs typeface="Arial"/>
              </a:rPr>
              <a:t>ОРЕНБУРГСКОЙ  </a:t>
            </a:r>
            <a:r>
              <a:rPr lang="ru-RU" sz="3600" b="1" kern="0" spc="-30" dirty="0" smtClean="0">
                <a:solidFill>
                  <a:srgbClr val="002060"/>
                </a:solidFill>
                <a:latin typeface="+mj-lt"/>
                <a:cs typeface="Arial"/>
              </a:rPr>
              <a:t>ОБЛАСТИ</a:t>
            </a:r>
            <a:endParaRPr lang="ru-RU" sz="3600" b="1" kern="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5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605161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Просим Вас пройти анкетирование для участия в Программе лояльности Универсальной карты ( </a:t>
            </a:r>
            <a:r>
              <a:rPr lang="en-US" sz="2000" b="1" dirty="0" smtClean="0">
                <a:hlinkClick r:id="rId2"/>
              </a:rPr>
              <a:t>https</a:t>
            </a:r>
            <a:r>
              <a:rPr lang="en-US" sz="2000" b="1" dirty="0">
                <a:hlinkClick r:id="rId2"/>
              </a:rPr>
              <a:t>://</a:t>
            </a:r>
            <a:r>
              <a:rPr lang="en-US" sz="2000" b="1" dirty="0" smtClean="0">
                <a:hlinkClick r:id="rId2"/>
              </a:rPr>
              <a:t>forms.gle/MwRCAQ5tux6jbprx9</a:t>
            </a:r>
            <a:r>
              <a:rPr lang="ru-RU" sz="2000" b="1" dirty="0" smtClean="0"/>
              <a:t> ).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953276" y="499262"/>
            <a:ext cx="1065646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КОНТАКТЫ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276" y="1842462"/>
            <a:ext cx="4271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Начальник отдела сопровождения ГИС «Универсальная карта»</a:t>
            </a:r>
          </a:p>
          <a:p>
            <a:pPr algn="just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Костюкова Елена Алексеевна</a:t>
            </a:r>
          </a:p>
          <a:p>
            <a:pPr algn="ctr"/>
            <a:endParaRPr lang="ru-RU" sz="2000" b="1" dirty="0" smtClean="0"/>
          </a:p>
          <a:p>
            <a:r>
              <a:rPr lang="en-US" dirty="0" smtClean="0"/>
              <a:t>            eakos@mail.orb.ru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1827095"/>
            <a:ext cx="5176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Ведущий специалист отдела сопровождения ГИС «Универсальная карта»</a:t>
            </a:r>
          </a:p>
          <a:p>
            <a:pPr algn="just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Казаченко Светлана Александровна </a:t>
            </a:r>
          </a:p>
          <a:p>
            <a:pPr algn="ctr"/>
            <a:endParaRPr lang="ru-RU" sz="2000" b="1" dirty="0" smtClean="0"/>
          </a:p>
          <a:p>
            <a:r>
              <a:rPr lang="en-US" dirty="0" smtClean="0"/>
              <a:t>         sakaz@mail.orb.ru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3396" y="3220166"/>
            <a:ext cx="416407" cy="4164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2479" y="3220166"/>
            <a:ext cx="416407" cy="4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0"/>
          <a:stretch/>
        </p:blipFill>
        <p:spPr>
          <a:xfrm>
            <a:off x="2194472" y="3055598"/>
            <a:ext cx="2209800" cy="1389868"/>
          </a:xfrm>
          <a:prstGeom prst="roundRect">
            <a:avLst>
              <a:gd name="adj" fmla="val 7148"/>
            </a:avLst>
          </a:prstGeom>
          <a:ln w="127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4" y="2706478"/>
            <a:ext cx="2204044" cy="1389269"/>
          </a:xfrm>
          <a:prstGeom prst="roundRect">
            <a:avLst>
              <a:gd name="adj" fmla="val 6103"/>
            </a:avLst>
          </a:prstGeom>
          <a:ln w="127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313" y="1591890"/>
            <a:ext cx="5344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b="1" dirty="0">
                <a:solidFill>
                  <a:srgbClr val="002177"/>
                </a:solidFill>
                <a:latin typeface="+mj-lt"/>
                <a:cs typeface="Arial" panose="020B0604020202020204" pitchFamily="34" charset="0"/>
              </a:rPr>
              <a:t>Универсальная карта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– электронная смарт-карта, 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объединяющая финансовые и нефинансовые сервисы</a:t>
            </a:r>
            <a:endParaRPr lang="ru-RU" altLang="ru-RU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1586028"/>
            <a:ext cx="5568950" cy="417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Цели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spcBef>
                <a:spcPts val="1000"/>
              </a:spcBef>
              <a:defRPr/>
            </a:pP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создание </a:t>
            </a:r>
            <a:r>
              <a:rPr lang="ru-RU" altLang="ru-RU" sz="1600" b="1" dirty="0">
                <a:solidFill>
                  <a:srgbClr val="002177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единого</a:t>
            </a: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 и удобного для жителей Оренбургской области </a:t>
            </a:r>
            <a:r>
              <a:rPr lang="ru-RU" altLang="ru-RU" sz="1600" b="1" dirty="0">
                <a:solidFill>
                  <a:srgbClr val="002177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инструмента</a:t>
            </a: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 использования финансовых и нефинансовых сервисов</a:t>
            </a:r>
          </a:p>
          <a:p>
            <a:pPr algn="just">
              <a:spcBef>
                <a:spcPts val="1000"/>
              </a:spcBef>
              <a:defRPr/>
            </a:pP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повышение достоверности и полноты информации о </a:t>
            </a:r>
            <a:r>
              <a:rPr lang="ru-RU" altLang="ru-RU" sz="1600" b="1" dirty="0">
                <a:solidFill>
                  <a:srgbClr val="002177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потребностях населения </a:t>
            </a: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Оренбургской области в получении государственных и иных услуг</a:t>
            </a:r>
          </a:p>
          <a:p>
            <a:pPr>
              <a:spcBef>
                <a:spcPts val="1000"/>
              </a:spcBef>
              <a:defRPr/>
            </a:pPr>
            <a:r>
              <a:rPr lang="ru-RU" alt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повышение эффективности функционирования системы государственного управления в Оренбургской области при предоставлении услуг </a:t>
            </a:r>
            <a:r>
              <a:rPr lang="ru-RU" altLang="ru-RU" sz="1600" b="1" dirty="0">
                <a:solidFill>
                  <a:srgbClr val="002177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 счет применения информационных технологий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600" dirty="0"/>
              <a:t>повышение эффективности использования </a:t>
            </a:r>
            <a:r>
              <a:rPr lang="ru-RU" sz="1600" b="1" dirty="0">
                <a:solidFill>
                  <a:srgbClr val="002177"/>
                </a:solidFill>
              </a:rPr>
              <a:t>национальных платежно-сервисных инструментов</a:t>
            </a:r>
            <a:r>
              <a:rPr lang="ru-RU" sz="1600" dirty="0"/>
              <a:t>, развитие и стимулирование безналичных расчетов</a:t>
            </a:r>
          </a:p>
        </p:txBody>
      </p:sp>
      <p:grpSp>
        <p:nvGrpSpPr>
          <p:cNvPr id="21" name="Группа 15"/>
          <p:cNvGrpSpPr>
            <a:grpSpLocks/>
          </p:cNvGrpSpPr>
          <p:nvPr/>
        </p:nvGrpSpPr>
        <p:grpSpPr bwMode="auto">
          <a:xfrm>
            <a:off x="5927725" y="2036878"/>
            <a:ext cx="336550" cy="341313"/>
            <a:chOff x="357807" y="2701742"/>
            <a:chExt cx="685800" cy="618791"/>
          </a:xfrm>
        </p:grpSpPr>
        <p:sp>
          <p:nvSpPr>
            <p:cNvPr id="22" name="Овал 21"/>
            <p:cNvSpPr/>
            <p:nvPr/>
          </p:nvSpPr>
          <p:spPr>
            <a:xfrm>
              <a:off x="357807" y="2701742"/>
              <a:ext cx="685800" cy="618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Шеврон 22"/>
            <p:cNvSpPr/>
            <p:nvPr/>
          </p:nvSpPr>
          <p:spPr>
            <a:xfrm rot="5400000">
              <a:off x="530901" y="2802331"/>
              <a:ext cx="339615" cy="472296"/>
            </a:xfrm>
            <a:prstGeom prst="chevron">
              <a:avLst>
                <a:gd name="adj" fmla="val 7692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15"/>
          <p:cNvGrpSpPr>
            <a:grpSpLocks/>
          </p:cNvGrpSpPr>
          <p:nvPr/>
        </p:nvGrpSpPr>
        <p:grpSpPr bwMode="auto">
          <a:xfrm>
            <a:off x="5938838" y="2935403"/>
            <a:ext cx="336550" cy="341313"/>
            <a:chOff x="357807" y="2701742"/>
            <a:chExt cx="685800" cy="618791"/>
          </a:xfrm>
        </p:grpSpPr>
        <p:sp>
          <p:nvSpPr>
            <p:cNvPr id="25" name="Овал 24"/>
            <p:cNvSpPr/>
            <p:nvPr/>
          </p:nvSpPr>
          <p:spPr>
            <a:xfrm>
              <a:off x="357807" y="2701742"/>
              <a:ext cx="685800" cy="618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Шеврон 25"/>
            <p:cNvSpPr/>
            <p:nvPr/>
          </p:nvSpPr>
          <p:spPr>
            <a:xfrm rot="5400000">
              <a:off x="530898" y="2802331"/>
              <a:ext cx="339615" cy="472296"/>
            </a:xfrm>
            <a:prstGeom prst="chevron">
              <a:avLst>
                <a:gd name="adj" fmla="val 7692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15"/>
          <p:cNvGrpSpPr>
            <a:grpSpLocks/>
          </p:cNvGrpSpPr>
          <p:nvPr/>
        </p:nvGrpSpPr>
        <p:grpSpPr bwMode="auto">
          <a:xfrm>
            <a:off x="5919788" y="3810116"/>
            <a:ext cx="336550" cy="341312"/>
            <a:chOff x="357807" y="2701742"/>
            <a:chExt cx="685800" cy="618791"/>
          </a:xfrm>
        </p:grpSpPr>
        <p:sp>
          <p:nvSpPr>
            <p:cNvPr id="28" name="Овал 27"/>
            <p:cNvSpPr/>
            <p:nvPr/>
          </p:nvSpPr>
          <p:spPr>
            <a:xfrm>
              <a:off x="357807" y="2701742"/>
              <a:ext cx="685800" cy="618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Шеврон 28"/>
            <p:cNvSpPr/>
            <p:nvPr/>
          </p:nvSpPr>
          <p:spPr>
            <a:xfrm rot="5400000">
              <a:off x="530898" y="2802332"/>
              <a:ext cx="339616" cy="472296"/>
            </a:xfrm>
            <a:prstGeom prst="chevron">
              <a:avLst>
                <a:gd name="adj" fmla="val 7692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15"/>
          <p:cNvGrpSpPr>
            <a:grpSpLocks/>
          </p:cNvGrpSpPr>
          <p:nvPr/>
        </p:nvGrpSpPr>
        <p:grpSpPr bwMode="auto">
          <a:xfrm>
            <a:off x="5943600" y="4897553"/>
            <a:ext cx="334963" cy="341313"/>
            <a:chOff x="357807" y="2701742"/>
            <a:chExt cx="685800" cy="618791"/>
          </a:xfrm>
        </p:grpSpPr>
        <p:sp>
          <p:nvSpPr>
            <p:cNvPr id="31" name="Овал 30"/>
            <p:cNvSpPr/>
            <p:nvPr/>
          </p:nvSpPr>
          <p:spPr>
            <a:xfrm>
              <a:off x="357807" y="2701742"/>
              <a:ext cx="685800" cy="6187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5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Шеврон 31"/>
            <p:cNvSpPr/>
            <p:nvPr/>
          </p:nvSpPr>
          <p:spPr>
            <a:xfrm rot="5400000">
              <a:off x="530899" y="2802838"/>
              <a:ext cx="339615" cy="471283"/>
            </a:xfrm>
            <a:prstGeom prst="chevron">
              <a:avLst>
                <a:gd name="adj" fmla="val 7692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807" r="411" b="561"/>
          <a:stretch/>
        </p:blipFill>
        <p:spPr>
          <a:xfrm>
            <a:off x="882748" y="4586318"/>
            <a:ext cx="2208810" cy="1387806"/>
          </a:xfrm>
          <a:prstGeom prst="roundRect">
            <a:avLst>
              <a:gd name="adj" fmla="val 7146"/>
            </a:avLst>
          </a:prstGeom>
          <a:ln w="1270"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257" r="50464" b="50779"/>
          <a:stretch/>
        </p:blipFill>
        <p:spPr>
          <a:xfrm>
            <a:off x="2209578" y="5036216"/>
            <a:ext cx="2224266" cy="1440350"/>
          </a:xfrm>
          <a:prstGeom prst="roundRect">
            <a:avLst>
              <a:gd name="adj" fmla="val 5490"/>
            </a:avLst>
          </a:prstGeom>
          <a:ln w="1270">
            <a:solidFill>
              <a:schemeClr val="tx1"/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1069163" y="474573"/>
            <a:ext cx="8105775" cy="5222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spc="80" dirty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УНИВЕРСАЛЬНАЯ КАРТА</a:t>
            </a:r>
            <a:endParaRPr lang="ru-RU" sz="2000" b="1" spc="80" dirty="0">
              <a:solidFill>
                <a:schemeClr val="bg1"/>
              </a:solidFill>
              <a:latin typeface="+mj-lt"/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5438" y="4549775"/>
            <a:ext cx="2228850" cy="15017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2700" y="4545013"/>
            <a:ext cx="2233613" cy="1484312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1550" y="4545013"/>
            <a:ext cx="2300288" cy="148431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52400" y="6051550"/>
            <a:ext cx="11674475" cy="47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1250950" y="5888038"/>
            <a:ext cx="265113" cy="274637"/>
          </a:xfrm>
          <a:prstGeom prst="flowChartConnector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0504488" y="5915025"/>
            <a:ext cx="263525" cy="273050"/>
          </a:xfrm>
          <a:prstGeom prst="flowChartConnector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478213" y="5924550"/>
            <a:ext cx="263525" cy="274638"/>
          </a:xfrm>
          <a:prstGeom prst="flowChartConnector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132763" y="5915025"/>
            <a:ext cx="265112" cy="273050"/>
          </a:xfrm>
          <a:prstGeom prst="flowChartConnector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772150" y="5924550"/>
            <a:ext cx="263525" cy="274638"/>
          </a:xfrm>
          <a:prstGeom prst="flowChartConnector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860425" y="622776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01.07.2020 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146425" y="6238875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01.09.2020 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408613" y="6249988"/>
            <a:ext cx="1046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01.11.2020 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7778750" y="6249988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01.01.2021 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10148888" y="6259513"/>
            <a:ext cx="1046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15.02.2021 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293688" y="4619625"/>
            <a:ext cx="22415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/>
              <a:t>НПА Правительства Оренбургской области о Проекте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/>
              <a:t>Государственный контракт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2646363" y="4852988"/>
            <a:ext cx="1976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/>
              <a:t>Внесение изменений в НПА Правительства Оренбургской области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4751388" y="4797425"/>
            <a:ext cx="2322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Доработка смежных систем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Оснащение рабочих мест участников Проекта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81838" y="4545013"/>
            <a:ext cx="2371725" cy="1484312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450388" y="4545013"/>
            <a:ext cx="2259012" cy="1484312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7316788" y="4767263"/>
            <a:ext cx="1970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Аттестация ГИС УКО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Ввод в эксплуатацию ГИС УКО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9791700" y="5065713"/>
            <a:ext cx="168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/>
              <a:t>Массовая эмиссия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4123529" y="3989943"/>
            <a:ext cx="3655222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spc="80" dirty="0">
                <a:solidFill>
                  <a:schemeClr val="accent1">
                    <a:lumMod val="75000"/>
                  </a:schemeClr>
                </a:solidFill>
                <a:ea typeface="PT_Russia Text" panose="02000503000000020004" pitchFamily="2" charset="0"/>
                <a:cs typeface="Arial" panose="020B0604020202020204" pitchFamily="34" charset="0"/>
              </a:rPr>
              <a:t>Контрольные точки по проекту</a:t>
            </a:r>
            <a:endParaRPr lang="ru-RU" spc="80" dirty="0">
              <a:solidFill>
                <a:schemeClr val="accent1">
                  <a:lumMod val="75000"/>
                </a:schemeClr>
              </a:solidFill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75470" y="1833563"/>
            <a:ext cx="3553373" cy="211455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err="1" smtClean="0"/>
              <a:t>Минцифра</a:t>
            </a:r>
            <a:r>
              <a:rPr lang="ru-RU" sz="1600" kern="0" dirty="0" smtClean="0"/>
              <a:t> Оренбургской области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smtClean="0"/>
              <a:t>ГКУ «ЦИТ»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err="1" smtClean="0"/>
              <a:t>Минсоцразвития</a:t>
            </a:r>
            <a:r>
              <a:rPr lang="ru-RU" sz="1600" kern="0" dirty="0" smtClean="0"/>
              <a:t> Оренбургской области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smtClean="0"/>
              <a:t>Минздрав Оренбургской области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1600" kern="0" dirty="0" smtClean="0"/>
              <a:t>МФЦ</a:t>
            </a:r>
          </a:p>
          <a:p>
            <a:pPr>
              <a:defRPr/>
            </a:pPr>
            <a:endParaRPr lang="ru-RU" sz="1600" kern="0" dirty="0"/>
          </a:p>
        </p:txBody>
      </p:sp>
      <p:sp>
        <p:nvSpPr>
          <p:cNvPr id="27" name="Прямоугольник 1"/>
          <p:cNvSpPr>
            <a:spLocks noChangeArrowheads="1"/>
          </p:cNvSpPr>
          <p:nvPr/>
        </p:nvSpPr>
        <p:spPr bwMode="auto">
          <a:xfrm>
            <a:off x="4447930" y="1785938"/>
            <a:ext cx="3108325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ТФОМС Оренбургской области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Операторы транспортных систем</a:t>
            </a:r>
            <a:endParaRPr lang="en-US" altLang="ru-RU" sz="1600" dirty="0"/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Отделение Банка России по Оренбургской области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«НСПК</a:t>
            </a:r>
            <a:r>
              <a:rPr lang="ru-RU" altLang="ru-RU" sz="1600" dirty="0" smtClean="0"/>
              <a:t>»</a:t>
            </a:r>
            <a:endParaRPr lang="ru-RU" altLang="ru-RU" sz="1600" dirty="0"/>
          </a:p>
        </p:txBody>
      </p:sp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8165855" y="1779588"/>
            <a:ext cx="3962400" cy="208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Банки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Заводы (производители банковских карт)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Торгово-сервисные предприятия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Держатели Универсальных карт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600" dirty="0"/>
              <a:t>Прочие участники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405060" y="1870075"/>
            <a:ext cx="46037" cy="249238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411410" y="2262188"/>
            <a:ext cx="44450" cy="24765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408235" y="2682875"/>
            <a:ext cx="46037" cy="249238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411410" y="3094038"/>
            <a:ext cx="44450" cy="249237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416172" y="3525838"/>
            <a:ext cx="46038" cy="249237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4417768" y="3398838"/>
            <a:ext cx="46037" cy="25876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4408243" y="1833563"/>
            <a:ext cx="46037" cy="292100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4405068" y="2293938"/>
            <a:ext cx="46037" cy="257175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4397130" y="2759075"/>
            <a:ext cx="46038" cy="255588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7983294" y="1822450"/>
            <a:ext cx="46037" cy="249238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7983294" y="2249488"/>
            <a:ext cx="46037" cy="249237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7982502" y="2692400"/>
            <a:ext cx="50800" cy="249238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7982502" y="3094038"/>
            <a:ext cx="44450" cy="24923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5278163" y="1264206"/>
            <a:ext cx="151502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spc="80" dirty="0">
                <a:solidFill>
                  <a:schemeClr val="accent1">
                    <a:lumMod val="75000"/>
                  </a:schemeClr>
                </a:solidFill>
                <a:ea typeface="PT_Russia Text" panose="02000503000000020004" pitchFamily="2" charset="0"/>
                <a:cs typeface="Arial" panose="020B0604020202020204" pitchFamily="34" charset="0"/>
              </a:rPr>
              <a:t>Участники</a:t>
            </a:r>
            <a:endParaRPr lang="ru-RU" spc="80" dirty="0">
              <a:solidFill>
                <a:schemeClr val="accent1">
                  <a:lumMod val="75000"/>
                </a:schemeClr>
              </a:solidFill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7980914" y="3499555"/>
            <a:ext cx="46038" cy="249238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1069163" y="511037"/>
            <a:ext cx="8105775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УЧАСТНИКИ И КОНТРОЛЬНЫЕ ТОЧКИ</a:t>
            </a:r>
            <a:endParaRPr lang="ru-RU" sz="2000" b="1" spc="80" dirty="0">
              <a:solidFill>
                <a:schemeClr val="bg1"/>
              </a:solidFill>
              <a:latin typeface="+mj-lt"/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096000" y="1295400"/>
            <a:ext cx="0" cy="14859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0" y="2781300"/>
            <a:ext cx="6096000" cy="4076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96000" y="2771120"/>
            <a:ext cx="6096000" cy="40868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039777888"/>
              </p:ext>
            </p:extLst>
          </p:nvPr>
        </p:nvGraphicFramePr>
        <p:xfrm>
          <a:off x="715861" y="1883956"/>
          <a:ext cx="3581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2206" y="127852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Создание инфраструктуры по выдаче и обслуживанию</a:t>
            </a:r>
          </a:p>
          <a:p>
            <a:pPr algn="ctr"/>
            <a:r>
              <a:rPr lang="ru-RU" sz="1400" b="1" dirty="0"/>
              <a:t>Универсальной карты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382000" y="1175982"/>
            <a:ext cx="2641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Прирост безналичных расчётов</a:t>
            </a:r>
            <a:endParaRPr lang="ru-RU" sz="1400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643129069"/>
              </p:ext>
            </p:extLst>
          </p:nvPr>
        </p:nvGraphicFramePr>
        <p:xfrm>
          <a:off x="7335462" y="1558875"/>
          <a:ext cx="4508426" cy="27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938752" y="490792"/>
            <a:ext cx="8105775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БАЗОВЫЕ ЦЕЛИ И ПОКАЗАТЕЛИ </a:t>
            </a:r>
            <a:endParaRPr lang="ru-RU" sz="2000" b="1" spc="80" dirty="0">
              <a:solidFill>
                <a:schemeClr val="bg1"/>
              </a:solidFill>
              <a:latin typeface="+mj-lt"/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91000" y="3719146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Увеличение инфраструктуры по обслуживанию Универсальной карты</a:t>
            </a:r>
          </a:p>
          <a:p>
            <a:pPr algn="ctr"/>
            <a:r>
              <a:rPr lang="ru-RU" sz="1400" b="1" dirty="0"/>
              <a:t>за счет реализации нефинансовых сервисов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47752" y="4664615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2021 год</a:t>
            </a:r>
            <a:endParaRPr lang="ru-RU" sz="1400" dirty="0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367783431"/>
              </p:ext>
            </p:extLst>
          </p:nvPr>
        </p:nvGraphicFramePr>
        <p:xfrm>
          <a:off x="4557592" y="4841503"/>
          <a:ext cx="5304686" cy="171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224821623"/>
              </p:ext>
            </p:extLst>
          </p:nvPr>
        </p:nvGraphicFramePr>
        <p:xfrm>
          <a:off x="3634498" y="4829498"/>
          <a:ext cx="1619266" cy="136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50765" y="5452152"/>
            <a:ext cx="63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5754" y="5483243"/>
            <a:ext cx="63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  <a:r>
              <a:rPr lang="ru-RU" b="1" dirty="0" smtClean="0">
                <a:solidFill>
                  <a:schemeClr val="bg1"/>
                </a:solidFill>
              </a:rPr>
              <a:t>0%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253765" y="5486200"/>
            <a:ext cx="1280369" cy="0"/>
          </a:xfrm>
          <a:prstGeom prst="straightConnector1">
            <a:avLst/>
          </a:prstGeom>
          <a:ln w="38100">
            <a:solidFill>
              <a:srgbClr val="002177"/>
            </a:solidFill>
            <a:headEnd type="oval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94116" y="4672813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2025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9703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9000"/>
                    </a14:imgEffect>
                    <a14:imgEffect>
                      <a14:saturation sat="66000"/>
                    </a14:imgEffect>
                    <a14:imgEffect>
                      <a14:brightnessContrast bright="9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9" y="2937191"/>
            <a:ext cx="3276600" cy="2065330"/>
          </a:xfrm>
          <a:prstGeom prst="roundRect">
            <a:avLst>
              <a:gd name="adj" fmla="val 6103"/>
            </a:avLst>
          </a:prstGeom>
          <a:ln w="1270">
            <a:noFill/>
          </a:ln>
        </p:spPr>
      </p:pic>
      <p:sp>
        <p:nvSpPr>
          <p:cNvPr id="9" name="Овал 8"/>
          <p:cNvSpPr/>
          <p:nvPr/>
        </p:nvSpPr>
        <p:spPr>
          <a:xfrm>
            <a:off x="4271759" y="2189752"/>
            <a:ext cx="1004086" cy="1008919"/>
          </a:xfrm>
          <a:prstGeom prst="ellipse">
            <a:avLst/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69494" y="2189752"/>
            <a:ext cx="1092443" cy="1025322"/>
          </a:xfrm>
          <a:prstGeom prst="ellipse">
            <a:avLst/>
          </a:prstGeom>
          <a:solidFill>
            <a:srgbClr val="85E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72649" y="3423473"/>
            <a:ext cx="971722" cy="996219"/>
          </a:xfrm>
          <a:prstGeom prst="ellipse">
            <a:avLst/>
          </a:prstGeom>
          <a:solidFill>
            <a:srgbClr val="F79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19850" y="3437567"/>
            <a:ext cx="1071382" cy="987452"/>
          </a:xfrm>
          <a:prstGeom prst="ellipse">
            <a:avLst/>
          </a:prstGeom>
          <a:solidFill>
            <a:srgbClr val="2D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51962" y="4540446"/>
            <a:ext cx="1070225" cy="1053050"/>
          </a:xfrm>
          <a:prstGeom prst="ellipse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32616" y="1818342"/>
            <a:ext cx="247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Идентификационное приложение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0448" y="3668752"/>
            <a:ext cx="234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Квалифицированная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электронная </a:t>
            </a:r>
            <a:r>
              <a:rPr lang="ru-RU" b="1" dirty="0">
                <a:solidFill>
                  <a:srgbClr val="002060"/>
                </a:solidFill>
              </a:rPr>
              <a:t>подпись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59482" y="5581330"/>
            <a:ext cx="190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Скидки и бонусы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33644" y="1806972"/>
            <a:ext cx="162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Транспортное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приложение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79631" y="3654504"/>
            <a:ext cx="1454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Банковское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приложение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968988" y="474530"/>
            <a:ext cx="861371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ФИНАНСОВЫЕ И НЕФИНАНСОВЫЕ ПРИЛОЖЕНИЯ </a:t>
            </a:r>
            <a:endParaRPr lang="ru-RU" sz="2000" b="1" spc="80" dirty="0">
              <a:solidFill>
                <a:schemeClr val="bg1"/>
              </a:solidFill>
              <a:latin typeface="+mj-lt"/>
              <a:ea typeface="PT_Russia Text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07872" y="5442830"/>
            <a:ext cx="264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Пропуск на территорию организации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21" y="4744029"/>
            <a:ext cx="638906" cy="638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75" y="3626519"/>
            <a:ext cx="610313" cy="60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68" y="2357927"/>
            <a:ext cx="632225" cy="640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84" y="2392970"/>
            <a:ext cx="582778" cy="589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18" y="3615567"/>
            <a:ext cx="597784" cy="597784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6153862" y="4573506"/>
            <a:ext cx="1108075" cy="1036101"/>
          </a:xfrm>
          <a:prstGeom prst="ellipse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47" y="4738875"/>
            <a:ext cx="649215" cy="6492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676703" y="1769091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20436" y="3589259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79442" y="5393688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70729" y="1762416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131340" y="3630659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83822" y="5393688"/>
            <a:ext cx="2550635" cy="722518"/>
          </a:xfrm>
          <a:prstGeom prst="roundRect">
            <a:avLst/>
          </a:prstGeom>
          <a:noFill/>
          <a:ln w="28575">
            <a:solidFill>
              <a:srgbClr val="002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66" y="2345703"/>
            <a:ext cx="2943694" cy="1855491"/>
          </a:xfrm>
          <a:prstGeom prst="roundRect">
            <a:avLst>
              <a:gd name="adj" fmla="val 6103"/>
            </a:avLst>
          </a:prstGeom>
          <a:ln w="127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610"/>
          <a:stretch/>
        </p:blipFill>
        <p:spPr>
          <a:xfrm>
            <a:off x="4634668" y="2922675"/>
            <a:ext cx="2970222" cy="1868141"/>
          </a:xfrm>
          <a:prstGeom prst="roundRect">
            <a:avLst>
              <a:gd name="adj" fmla="val 7148"/>
            </a:avLst>
          </a:prstGeom>
          <a:ln w="1270">
            <a:solidFill>
              <a:schemeClr val="tx1"/>
            </a:solidFill>
          </a:ln>
          <a:effectLst>
            <a:softEdge rad="0"/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8817231" y="2293331"/>
            <a:ext cx="1004911" cy="980118"/>
            <a:chOff x="1893130" y="2113344"/>
            <a:chExt cx="997815" cy="952500"/>
          </a:xfrm>
        </p:grpSpPr>
        <p:sp>
          <p:nvSpPr>
            <p:cNvPr id="12" name="Овал 11"/>
            <p:cNvSpPr/>
            <p:nvPr/>
          </p:nvSpPr>
          <p:spPr>
            <a:xfrm>
              <a:off x="1893130" y="2113344"/>
              <a:ext cx="997815" cy="952500"/>
            </a:xfrm>
            <a:prstGeom prst="ellipse">
              <a:avLst/>
            </a:prstGeom>
            <a:solidFill>
              <a:srgbClr val="72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280216"/>
              <a:ext cx="681218" cy="601284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69020" y="4263663"/>
            <a:ext cx="1004911" cy="980118"/>
            <a:chOff x="8911717" y="2880535"/>
            <a:chExt cx="997815" cy="952500"/>
          </a:xfrm>
        </p:grpSpPr>
        <p:sp>
          <p:nvSpPr>
            <p:cNvPr id="14" name="Овал 13"/>
            <p:cNvSpPr/>
            <p:nvPr/>
          </p:nvSpPr>
          <p:spPr>
            <a:xfrm>
              <a:off x="8911717" y="2880535"/>
              <a:ext cx="997815" cy="952500"/>
            </a:xfrm>
            <a:prstGeom prst="ellipse">
              <a:avLst/>
            </a:prstGeom>
            <a:solidFill>
              <a:srgbClr val="719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218" y="3047060"/>
              <a:ext cx="682811" cy="68281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200190" y="4818905"/>
            <a:ext cx="1055601" cy="1084454"/>
            <a:chOff x="6768965" y="4968779"/>
            <a:chExt cx="1048147" cy="1053896"/>
          </a:xfrm>
        </p:grpSpPr>
        <p:sp>
          <p:nvSpPr>
            <p:cNvPr id="17" name="Овал 16"/>
            <p:cNvSpPr/>
            <p:nvPr/>
          </p:nvSpPr>
          <p:spPr>
            <a:xfrm>
              <a:off x="6768965" y="4968779"/>
              <a:ext cx="1048147" cy="1053896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911" y="5181600"/>
              <a:ext cx="628253" cy="628253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597692" y="4542004"/>
            <a:ext cx="1004911" cy="980118"/>
            <a:chOff x="2853892" y="4857353"/>
            <a:chExt cx="997815" cy="952500"/>
          </a:xfrm>
        </p:grpSpPr>
        <p:sp>
          <p:nvSpPr>
            <p:cNvPr id="20" name="Овал 19"/>
            <p:cNvSpPr/>
            <p:nvPr/>
          </p:nvSpPr>
          <p:spPr>
            <a:xfrm>
              <a:off x="2853892" y="4857353"/>
              <a:ext cx="997815" cy="952500"/>
            </a:xfrm>
            <a:prstGeom prst="ellipse">
              <a:avLst/>
            </a:prstGeom>
            <a:solidFill>
              <a:srgbClr val="FF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532" y="4992893"/>
              <a:ext cx="490535" cy="588168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609600" y="3559868"/>
            <a:ext cx="230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Чип </a:t>
            </a:r>
            <a:r>
              <a:rPr lang="ru-RU" sz="1400" dirty="0" smtClean="0">
                <a:ln w="3175">
                  <a:noFill/>
                </a:ln>
              </a:rPr>
              <a:t>(дополнительный </a:t>
            </a:r>
            <a:r>
              <a:rPr lang="ru-RU" sz="1400" dirty="0">
                <a:ln w="3175">
                  <a:noFill/>
                </a:ln>
              </a:rPr>
              <a:t>домен безопасности </a:t>
            </a:r>
            <a:r>
              <a:rPr lang="en-US" sz="1400" dirty="0" smtClean="0">
                <a:ln w="3175">
                  <a:noFill/>
                </a:ln>
              </a:rPr>
              <a:t>SSD</a:t>
            </a:r>
            <a:r>
              <a:rPr lang="ru-RU" sz="1400" dirty="0" smtClean="0">
                <a:ln w="3175">
                  <a:noFill/>
                </a:ln>
              </a:rPr>
              <a:t> </a:t>
            </a:r>
            <a:r>
              <a:rPr lang="ru-RU" sz="1400" dirty="0">
                <a:ln w="3175">
                  <a:noFill/>
                </a:ln>
              </a:rPr>
              <a:t>в эмулируемой   области </a:t>
            </a:r>
            <a:r>
              <a:rPr lang="en-US" sz="1400" dirty="0" smtClean="0">
                <a:ln w="3175">
                  <a:noFill/>
                </a:ln>
              </a:rPr>
              <a:t> </a:t>
            </a:r>
            <a:r>
              <a:rPr lang="en-US" sz="1400" dirty="0" err="1">
                <a:ln w="3175">
                  <a:noFill/>
                </a:ln>
              </a:rPr>
              <a:t>Mifare</a:t>
            </a:r>
            <a:r>
              <a:rPr lang="ru-RU" sz="1400" dirty="0" smtClean="0">
                <a:ln w="3175">
                  <a:noFill/>
                </a:ln>
              </a:rPr>
              <a:t>)</a:t>
            </a:r>
            <a:endParaRPr lang="ru-RU" sz="1400" dirty="0">
              <a:ln w="3175">
                <a:noFill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007" y="5580213"/>
            <a:ext cx="2314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Визуальная идентификация</a:t>
            </a:r>
            <a:endParaRPr lang="ru-RU" sz="1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8727" y="5915206"/>
            <a:ext cx="270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Ручной ввод номера Универсальной карты</a:t>
            </a:r>
            <a:endParaRPr lang="ru-RU" sz="1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31058" y="5286696"/>
            <a:ext cx="242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 w="3175">
                  <a:solidFill>
                    <a:schemeClr val="tx1"/>
                  </a:solidFill>
                </a:ln>
              </a:rPr>
              <a:t>QR-</a:t>
            </a:r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код</a:t>
            </a:r>
            <a:r>
              <a:rPr lang="ru-RU" sz="1400" dirty="0" smtClean="0">
                <a:ln w="3175">
                  <a:noFill/>
                </a:ln>
              </a:rPr>
              <a:t> (</a:t>
            </a:r>
            <a:r>
              <a:rPr lang="ru-RU" sz="1400" dirty="0"/>
              <a:t>Параметры генерации: номер версии – 1, уровень коррекции – </a:t>
            </a:r>
            <a:r>
              <a:rPr lang="en-US" sz="1400" dirty="0" smtClean="0"/>
              <a:t>H</a:t>
            </a:r>
            <a:r>
              <a:rPr lang="ru-RU" sz="1400" dirty="0" smtClean="0">
                <a:ln w="3175">
                  <a:noFill/>
                </a:ln>
              </a:rPr>
              <a:t>)</a:t>
            </a:r>
            <a:endParaRPr lang="ru-RU" sz="1400" dirty="0">
              <a:ln w="3175">
                <a:noFill/>
              </a:ln>
            </a:endParaRPr>
          </a:p>
        </p:txBody>
      </p:sp>
      <p:cxnSp>
        <p:nvCxnSpPr>
          <p:cNvPr id="35" name="Соединительная линия уступом 34"/>
          <p:cNvCxnSpPr>
            <a:stCxn id="20" idx="6"/>
          </p:cNvCxnSpPr>
          <p:nvPr/>
        </p:nvCxnSpPr>
        <p:spPr>
          <a:xfrm flipV="1">
            <a:off x="3602603" y="4435016"/>
            <a:ext cx="1491895" cy="597047"/>
          </a:xfrm>
          <a:prstGeom prst="bentConnector3">
            <a:avLst>
              <a:gd name="adj1" fmla="val 100225"/>
            </a:avLst>
          </a:prstGeom>
          <a:ln w="38100">
            <a:solidFill>
              <a:srgbClr val="0021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7" idx="2"/>
          </p:cNvCxnSpPr>
          <p:nvPr/>
        </p:nvCxnSpPr>
        <p:spPr>
          <a:xfrm rot="10800000">
            <a:off x="6888728" y="4398584"/>
            <a:ext cx="311463" cy="962548"/>
          </a:xfrm>
          <a:prstGeom prst="bentConnector2">
            <a:avLst/>
          </a:prstGeom>
          <a:ln w="38100">
            <a:solidFill>
              <a:srgbClr val="0021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14" idx="2"/>
          </p:cNvCxnSpPr>
          <p:nvPr/>
        </p:nvCxnSpPr>
        <p:spPr>
          <a:xfrm rot="10800000">
            <a:off x="7491458" y="3807356"/>
            <a:ext cx="2177563" cy="946367"/>
          </a:xfrm>
          <a:prstGeom prst="bentConnector3">
            <a:avLst/>
          </a:prstGeom>
          <a:ln w="38100">
            <a:solidFill>
              <a:srgbClr val="00217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495325" y="1364852"/>
            <a:ext cx="9735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Идентификатор карты </a:t>
            </a:r>
            <a:r>
              <a:rPr lang="ru-RU" sz="2000" dirty="0"/>
              <a:t>- </a:t>
            </a:r>
            <a:r>
              <a:rPr lang="ru-RU" sz="2000" dirty="0" smtClean="0"/>
              <a:t>нефинансовый </a:t>
            </a:r>
            <a:r>
              <a:rPr lang="ru-RU" sz="2000" dirty="0"/>
              <a:t>(социальный) номер </a:t>
            </a:r>
            <a:r>
              <a:rPr lang="ru-RU" sz="2000" dirty="0" smtClean="0"/>
              <a:t>Универсальной карты 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1069163" y="264658"/>
            <a:ext cx="9566668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СПОСОБЫ ОБСЛУЖИВАНИЯ ДЕРЖАТЕЛЕЙ УНИВЕРСАЛЬНОЙ КАРТЫ </a:t>
            </a:r>
          </a:p>
        </p:txBody>
      </p:sp>
      <p:cxnSp>
        <p:nvCxnSpPr>
          <p:cNvPr id="10" name="Соединительная линия уступом 9"/>
          <p:cNvCxnSpPr>
            <a:stCxn id="12" idx="2"/>
          </p:cNvCxnSpPr>
          <p:nvPr/>
        </p:nvCxnSpPr>
        <p:spPr>
          <a:xfrm rot="10800000" flipV="1">
            <a:off x="7491459" y="2783389"/>
            <a:ext cx="1325773" cy="509065"/>
          </a:xfrm>
          <a:prstGeom prst="bentConnector3">
            <a:avLst/>
          </a:prstGeom>
          <a:ln w="38100">
            <a:solidFill>
              <a:srgbClr val="00217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978391" y="2584637"/>
            <a:ext cx="1064089" cy="973297"/>
          </a:xfrm>
          <a:prstGeom prst="ellipse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81" y="2768725"/>
            <a:ext cx="630068" cy="630068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 flipV="1">
            <a:off x="2497901" y="3107566"/>
            <a:ext cx="1020805" cy="49"/>
          </a:xfrm>
          <a:prstGeom prst="line">
            <a:avLst/>
          </a:prstGeom>
          <a:ln w="38100">
            <a:solidFill>
              <a:srgbClr val="00217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600231" y="3301828"/>
            <a:ext cx="277819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Магнитная полоса </a:t>
            </a:r>
            <a:r>
              <a:rPr lang="ru-RU" sz="1400" dirty="0" smtClean="0">
                <a:ln w="3175">
                  <a:noFill/>
                </a:ln>
              </a:rPr>
              <a:t>(</a:t>
            </a:r>
            <a:r>
              <a:rPr lang="ru-RU" sz="1400" dirty="0" err="1"/>
              <a:t>HiCo</a:t>
            </a:r>
            <a:r>
              <a:rPr lang="ru-RU" sz="1400" dirty="0"/>
              <a:t> 2750 </a:t>
            </a:r>
            <a:r>
              <a:rPr lang="ru-RU" sz="1400" dirty="0" err="1" smtClean="0"/>
              <a:t>Oe</a:t>
            </a:r>
            <a:r>
              <a:rPr lang="ru-RU" sz="1400" dirty="0" smtClean="0">
                <a:ln w="3175">
                  <a:noFill/>
                </a:ln>
              </a:rPr>
              <a:t>)</a:t>
            </a:r>
            <a:r>
              <a:rPr lang="ru-RU" sz="1400" dirty="0" smtClean="0">
                <a:ln w="3175">
                  <a:solidFill>
                    <a:schemeClr val="tx1"/>
                  </a:solidFill>
                </a:ln>
              </a:rPr>
              <a:t> </a:t>
            </a:r>
            <a:endParaRPr lang="ru-RU" sz="1400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6864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2128112" y="4505624"/>
            <a:ext cx="997815" cy="952500"/>
          </a:xfrm>
          <a:prstGeom prst="ellipse">
            <a:avLst/>
          </a:prstGeom>
          <a:solidFill>
            <a:srgbClr val="72C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8371" y="2261871"/>
            <a:ext cx="997815" cy="952500"/>
          </a:xfrm>
          <a:prstGeom prst="ellipse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65840" y="4528126"/>
            <a:ext cx="997815" cy="952500"/>
          </a:xfrm>
          <a:prstGeom prst="ellipse">
            <a:avLst/>
          </a:prstGeom>
          <a:solidFill>
            <a:srgbClr val="71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57737" y="2309535"/>
            <a:ext cx="997815" cy="952500"/>
          </a:xfrm>
          <a:prstGeom prst="ellipse">
            <a:avLst/>
          </a:prstGeom>
          <a:solidFill>
            <a:srgbClr val="947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17453" y="2268578"/>
            <a:ext cx="997815" cy="952500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52552" y="4496889"/>
            <a:ext cx="990600" cy="952500"/>
          </a:xfrm>
          <a:prstGeom prst="ellipse">
            <a:avLst/>
          </a:prstGeom>
          <a:solidFill>
            <a:srgbClr val="F48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00006" y="2344845"/>
            <a:ext cx="1575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Покупатель выбирает товар/услугу для приобретения</a:t>
            </a:r>
            <a:endParaRPr lang="ru-RU" sz="1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755944" y="2328534"/>
            <a:ext cx="1388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Кассир рассчитывает стоимость товара</a:t>
            </a:r>
            <a:endParaRPr lang="ru-RU" sz="15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25927" y="4500418"/>
            <a:ext cx="1482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Покупатель </a:t>
            </a:r>
            <a:r>
              <a:rPr lang="ru-RU" sz="1500" dirty="0" smtClean="0">
                <a:solidFill>
                  <a:srgbClr val="000000"/>
                </a:solidFill>
              </a:rPr>
              <a:t>предъявляет Универсальную карту</a:t>
            </a:r>
            <a:endParaRPr lang="ru-RU" sz="15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51850" y="4534971"/>
            <a:ext cx="208185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Кассир считывает </a:t>
            </a:r>
            <a:r>
              <a:rPr lang="ru-RU" sz="1500" dirty="0" smtClean="0">
                <a:solidFill>
                  <a:srgbClr val="000000"/>
                </a:solidFill>
              </a:rPr>
              <a:t>идентификатор Универсальной карты </a:t>
            </a:r>
            <a:r>
              <a:rPr lang="ru-RU" sz="1500" dirty="0">
                <a:solidFill>
                  <a:srgbClr val="000000"/>
                </a:solidFill>
              </a:rPr>
              <a:t>любым доступным способом </a:t>
            </a:r>
            <a:endParaRPr lang="ru-RU" sz="15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055546" y="2348502"/>
            <a:ext cx="2061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Предоставление </a:t>
            </a:r>
            <a:r>
              <a:rPr lang="ru-RU" sz="1500" dirty="0" smtClean="0">
                <a:solidFill>
                  <a:srgbClr val="000000"/>
                </a:solidFill>
              </a:rPr>
              <a:t>скидки/начисление бонусов </a:t>
            </a:r>
            <a:r>
              <a:rPr lang="ru-RU" sz="1500" dirty="0">
                <a:solidFill>
                  <a:srgbClr val="000000"/>
                </a:solidFill>
              </a:rPr>
              <a:t>держателю </a:t>
            </a:r>
            <a:r>
              <a:rPr lang="ru-RU" sz="1500" dirty="0" smtClean="0">
                <a:solidFill>
                  <a:srgbClr val="000000"/>
                </a:solidFill>
              </a:rPr>
              <a:t>Универсальной карты </a:t>
            </a:r>
            <a:endParaRPr lang="ru-RU" sz="15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743152" y="4508789"/>
            <a:ext cx="1799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Кассир проводит </a:t>
            </a:r>
            <a:r>
              <a:rPr lang="ru-RU" sz="1500" dirty="0" smtClean="0">
                <a:solidFill>
                  <a:srgbClr val="000000"/>
                </a:solidFill>
              </a:rPr>
              <a:t>безналичную оплату и </a:t>
            </a:r>
            <a:r>
              <a:rPr lang="ru-RU" sz="1500" dirty="0">
                <a:solidFill>
                  <a:srgbClr val="000000"/>
                </a:solidFill>
              </a:rPr>
              <a:t>печатает фискальный чек</a:t>
            </a:r>
            <a:endParaRPr lang="ru-RU" sz="1500" dirty="0"/>
          </a:p>
        </p:txBody>
      </p:sp>
      <p:sp>
        <p:nvSpPr>
          <p:cNvPr id="31" name="TextBox 30"/>
          <p:cNvSpPr txBox="1"/>
          <p:nvPr/>
        </p:nvSpPr>
        <p:spPr>
          <a:xfrm>
            <a:off x="1153273" y="18075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4553" y="17395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D03B"/>
                </a:solidFill>
              </a:rPr>
              <a:t>3</a:t>
            </a:r>
            <a:endParaRPr lang="ru-RU" sz="2800" dirty="0">
              <a:solidFill>
                <a:srgbClr val="FFD03B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325" y="3963098"/>
            <a:ext cx="27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2C963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0779" y="4044654"/>
            <a:ext cx="2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0175" y="1830060"/>
            <a:ext cx="2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67319" y="4001440"/>
            <a:ext cx="2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47CDD"/>
                </a:solidFill>
              </a:rPr>
              <a:t>6</a:t>
            </a:r>
            <a:endParaRPr lang="ru-RU" sz="2800" dirty="0">
              <a:solidFill>
                <a:srgbClr val="F47CD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41" y="4694651"/>
            <a:ext cx="682811" cy="682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41" y="2401703"/>
            <a:ext cx="768163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98" y="4631733"/>
            <a:ext cx="688908" cy="6828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1" y="2433294"/>
            <a:ext cx="609653" cy="6096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46" y="2412882"/>
            <a:ext cx="658425" cy="6584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82" y="4672496"/>
            <a:ext cx="681218" cy="60128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542902" y="3247516"/>
            <a:ext cx="725833" cy="12479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014500" y="3042947"/>
            <a:ext cx="811359" cy="13925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760975" y="3174471"/>
            <a:ext cx="959403" cy="135230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272607" y="3174471"/>
            <a:ext cx="856138" cy="13605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001189" y="3196951"/>
            <a:ext cx="839493" cy="135078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993736" y="449956"/>
            <a:ext cx="682624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МЕХАНИЗМ ПРЕДОСТАВЛЕНИЯ СКИДОК </a:t>
            </a:r>
          </a:p>
        </p:txBody>
      </p:sp>
    </p:spTree>
    <p:extLst>
      <p:ext uri="{BB962C8B-B14F-4D97-AF65-F5344CB8AC3E}">
        <p14:creationId xmlns:p14="http://schemas.microsoft.com/office/powerpoint/2010/main" val="311396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2821192"/>
            <a:ext cx="12192000" cy="1230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55198" y="2228575"/>
            <a:ext cx="1327319" cy="1263456"/>
          </a:xfrm>
          <a:prstGeom prst="ellipse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8" y="2457174"/>
            <a:ext cx="864705" cy="86470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705600" y="2228575"/>
            <a:ext cx="1371600" cy="1341047"/>
          </a:xfrm>
          <a:prstGeom prst="ellipse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04" y="2478939"/>
            <a:ext cx="844378" cy="942011"/>
          </a:xfrm>
          <a:prstGeom prst="rect">
            <a:avLst/>
          </a:prstGeom>
          <a:solidFill>
            <a:srgbClr val="FFD03B"/>
          </a:solidFill>
        </p:spPr>
      </p:pic>
      <p:sp>
        <p:nvSpPr>
          <p:cNvPr id="5" name="Овал 4"/>
          <p:cNvSpPr/>
          <p:nvPr/>
        </p:nvSpPr>
        <p:spPr>
          <a:xfrm>
            <a:off x="9752244" y="2201299"/>
            <a:ext cx="1494415" cy="1341047"/>
          </a:xfrm>
          <a:prstGeom prst="ellipse">
            <a:avLst/>
          </a:prstGeom>
          <a:solidFill>
            <a:srgbClr val="719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10" y="2407484"/>
            <a:ext cx="983296" cy="948896"/>
          </a:xfrm>
          <a:prstGeom prst="rect">
            <a:avLst/>
          </a:prstGeom>
          <a:solidFill>
            <a:srgbClr val="7199C9"/>
          </a:solidFill>
        </p:spPr>
      </p:pic>
      <p:sp>
        <p:nvSpPr>
          <p:cNvPr id="19" name="TextBox 18"/>
          <p:cNvSpPr txBox="1"/>
          <p:nvPr/>
        </p:nvSpPr>
        <p:spPr>
          <a:xfrm>
            <a:off x="228600" y="3665290"/>
            <a:ext cx="261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</a:t>
            </a:r>
            <a:r>
              <a:rPr lang="ru-RU" sz="1600" dirty="0" smtClean="0"/>
              <a:t>тсутствие финансовых </a:t>
            </a:r>
            <a:r>
              <a:rPr lang="ru-RU" sz="1600" dirty="0"/>
              <a:t>условий присоединения к </a:t>
            </a:r>
            <a:r>
              <a:rPr lang="ru-RU" sz="1600" dirty="0" smtClean="0"/>
              <a:t>проекту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04835" y="3685428"/>
            <a:ext cx="2603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Сокращение расходов </a:t>
            </a:r>
          </a:p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выпуск </a:t>
            </a:r>
            <a:r>
              <a:rPr lang="ru-RU" sz="1600" dirty="0" smtClean="0"/>
              <a:t>собственных </a:t>
            </a:r>
            <a:r>
              <a:rPr lang="ru-RU" sz="1600" dirty="0"/>
              <a:t>дисконтных/бонусных </a:t>
            </a:r>
            <a:r>
              <a:rPr lang="ru-RU" sz="1600" dirty="0" smtClean="0"/>
              <a:t>карт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055063" y="3665290"/>
            <a:ext cx="2871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ea typeface="Times New Roman" panose="02020603050405020304" pitchFamily="18" charset="0"/>
              </a:rPr>
              <a:t>Информирование </a:t>
            </a:r>
            <a:r>
              <a:rPr lang="ru-RU" sz="1600" dirty="0">
                <a:ea typeface="Times New Roman" panose="02020603050405020304" pitchFamily="18" charset="0"/>
              </a:rPr>
              <a:t>о программах </a:t>
            </a:r>
            <a:r>
              <a:rPr lang="ru-RU" sz="1600" dirty="0" smtClean="0">
                <a:ea typeface="Times New Roman" panose="02020603050405020304" pitchFamily="18" charset="0"/>
              </a:rPr>
              <a:t>лояльности </a:t>
            </a:r>
            <a:r>
              <a:rPr lang="ru-RU" sz="1600" dirty="0">
                <a:ea typeface="Times New Roman" panose="02020603050405020304" pitchFamily="18" charset="0"/>
              </a:rPr>
              <a:t>с использованием интернет-портала </a:t>
            </a:r>
            <a:r>
              <a:rPr lang="ru-RU" sz="1600" dirty="0" smtClean="0">
                <a:ea typeface="Times New Roman" panose="02020603050405020304" pitchFamily="18" charset="0"/>
              </a:rPr>
              <a:t>Универсальной карты, групп </a:t>
            </a:r>
            <a:r>
              <a:rPr lang="ru-RU" sz="1600" dirty="0">
                <a:ea typeface="Times New Roman" panose="02020603050405020304" pitchFamily="18" charset="0"/>
              </a:rPr>
              <a:t>в социальных </a:t>
            </a:r>
            <a:r>
              <a:rPr lang="ru-RU" sz="1600" dirty="0" smtClean="0">
                <a:ea typeface="Times New Roman" panose="02020603050405020304" pitchFamily="18" charset="0"/>
              </a:rPr>
              <a:t>сетях и иные каналы доставки информации 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349715" y="3651711"/>
            <a:ext cx="232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Привлечение новых клиентов</a:t>
            </a:r>
            <a:endParaRPr lang="ru-RU" sz="1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580107" y="2269751"/>
            <a:ext cx="1349239" cy="1272595"/>
            <a:chOff x="1327740" y="4020484"/>
            <a:chExt cx="1553771" cy="1486834"/>
          </a:xfrm>
          <a:solidFill>
            <a:srgbClr val="72C963"/>
          </a:solidFill>
        </p:grpSpPr>
        <p:sp>
          <p:nvSpPr>
            <p:cNvPr id="4" name="Овал 3"/>
            <p:cNvSpPr/>
            <p:nvPr/>
          </p:nvSpPr>
          <p:spPr>
            <a:xfrm>
              <a:off x="1327740" y="4020484"/>
              <a:ext cx="1553771" cy="14868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40" y="4271929"/>
              <a:ext cx="977259" cy="977259"/>
            </a:xfrm>
            <a:prstGeom prst="rect">
              <a:avLst/>
            </a:prstGeom>
            <a:grpFill/>
          </p:spPr>
        </p:pic>
      </p:grpSp>
      <p:cxnSp>
        <p:nvCxnSpPr>
          <p:cNvPr id="24" name="Прямая соединительная линия 23"/>
          <p:cNvCxnSpPr/>
          <p:nvPr/>
        </p:nvCxnSpPr>
        <p:spPr>
          <a:xfrm>
            <a:off x="3905619" y="2563106"/>
            <a:ext cx="726946" cy="68588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1060371" y="285574"/>
            <a:ext cx="9655093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ПРЕИМУЩЕСТВА ПРОГРАММЫ ЛОЯЛЬНОСТИ УНИВЕРСАЛЬНОЙ КАРТЫ  </a:t>
            </a:r>
          </a:p>
        </p:txBody>
      </p:sp>
    </p:spTree>
    <p:extLst>
      <p:ext uri="{BB962C8B-B14F-4D97-AF65-F5344CB8AC3E}">
        <p14:creationId xmlns:p14="http://schemas.microsoft.com/office/powerpoint/2010/main" val="61942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319416"/>
            <a:ext cx="12192000" cy="856566"/>
          </a:xfrm>
          <a:prstGeom prst="rect">
            <a:avLst/>
          </a:prstGeom>
          <a:solidFill>
            <a:srgbClr val="00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3755" y="2549123"/>
            <a:ext cx="1143000" cy="1111658"/>
          </a:xfrm>
          <a:prstGeom prst="ellipse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4" y="2762693"/>
            <a:ext cx="710340" cy="70989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763381" y="2532091"/>
            <a:ext cx="1143000" cy="1111658"/>
            <a:chOff x="3107335" y="2356628"/>
            <a:chExt cx="1572244" cy="1506735"/>
          </a:xfrm>
        </p:grpSpPr>
        <p:sp>
          <p:nvSpPr>
            <p:cNvPr id="4" name="Овал 3"/>
            <p:cNvSpPr/>
            <p:nvPr/>
          </p:nvSpPr>
          <p:spPr>
            <a:xfrm>
              <a:off x="3107335" y="2356628"/>
              <a:ext cx="1572244" cy="1506735"/>
            </a:xfrm>
            <a:prstGeom prst="ellipse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335" y="2628900"/>
              <a:ext cx="787772" cy="1027997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9705985" y="2532091"/>
            <a:ext cx="1143000" cy="1111658"/>
            <a:chOff x="8724928" y="2392534"/>
            <a:chExt cx="1572244" cy="1506735"/>
          </a:xfrm>
        </p:grpSpPr>
        <p:sp>
          <p:nvSpPr>
            <p:cNvPr id="6" name="Овал 5"/>
            <p:cNvSpPr/>
            <p:nvPr/>
          </p:nvSpPr>
          <p:spPr>
            <a:xfrm>
              <a:off x="8724928" y="2392534"/>
              <a:ext cx="1572244" cy="1506735"/>
            </a:xfrm>
            <a:prstGeom prst="ellipse">
              <a:avLst/>
            </a:prstGeom>
            <a:solidFill>
              <a:srgbClr val="719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2482336"/>
              <a:ext cx="734100" cy="1174561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509181" y="3861661"/>
            <a:ext cx="2435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3175">
                  <a:noFill/>
                </a:ln>
                <a:solidFill>
                  <a:srgbClr val="000000"/>
                </a:solidFill>
              </a:rPr>
              <a:t>Подписать Соглашение с </a:t>
            </a:r>
          </a:p>
          <a:p>
            <a:r>
              <a:rPr lang="ru-RU" sz="1600" dirty="0" smtClean="0">
                <a:ln w="3175">
                  <a:noFill/>
                </a:ln>
                <a:solidFill>
                  <a:srgbClr val="000000"/>
                </a:solidFill>
              </a:rPr>
              <a:t>ГКУ «ЦИТ» об участии в Программе</a:t>
            </a:r>
            <a:endParaRPr lang="ru-RU" sz="1600" dirty="0">
              <a:ln w="3175">
                <a:noFill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39003" y="3901206"/>
            <a:ext cx="2591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n w="3175">
                  <a:noFill/>
                </a:ln>
                <a:solidFill>
                  <a:srgbClr val="000000"/>
                </a:solidFill>
              </a:rPr>
              <a:t>Получить документацию к подключению Программы лояльности </a:t>
            </a:r>
            <a:r>
              <a:rPr lang="ru-RU" sz="1600" dirty="0" smtClean="0">
                <a:ln w="3175">
                  <a:noFill/>
                </a:ln>
                <a:solidFill>
                  <a:srgbClr val="000000"/>
                </a:solidFill>
              </a:rPr>
              <a:t>Универсальной карты</a:t>
            </a:r>
            <a:endParaRPr lang="ru-RU" sz="1600" dirty="0">
              <a:ln w="3175">
                <a:noFill/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76131" y="3901206"/>
            <a:ext cx="2591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n w="3175">
                  <a:noFill/>
                </a:ln>
                <a:solidFill>
                  <a:srgbClr val="000000"/>
                </a:solidFill>
              </a:rPr>
              <a:t>Протестировать работу по предоставлению скидки </a:t>
            </a:r>
          </a:p>
          <a:p>
            <a:pPr algn="just"/>
            <a:r>
              <a:rPr lang="ru-RU" sz="1600" dirty="0">
                <a:ln w="3175">
                  <a:noFill/>
                </a:ln>
                <a:solidFill>
                  <a:srgbClr val="000000"/>
                </a:solidFill>
              </a:rPr>
              <a:t>держателю </a:t>
            </a:r>
            <a:r>
              <a:rPr lang="ru-RU" sz="1600" dirty="0" smtClean="0">
                <a:ln w="3175">
                  <a:noFill/>
                </a:ln>
                <a:solidFill>
                  <a:srgbClr val="000000"/>
                </a:solidFill>
              </a:rPr>
              <a:t>Универсальной карты</a:t>
            </a:r>
            <a:endParaRPr lang="ru-RU" sz="1600" dirty="0">
              <a:ln w="3175">
                <a:noFill/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E68803-1925-654B-9030-485A64E3C90A}"/>
              </a:ext>
            </a:extLst>
          </p:cNvPr>
          <p:cNvSpPr txBox="1"/>
          <p:nvPr/>
        </p:nvSpPr>
        <p:spPr>
          <a:xfrm>
            <a:off x="953276" y="499262"/>
            <a:ext cx="1065646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spc="80" dirty="0" smtClean="0">
                <a:solidFill>
                  <a:schemeClr val="bg1"/>
                </a:solidFill>
                <a:latin typeface="+mj-lt"/>
                <a:ea typeface="PT_Russia Text" panose="02000503000000020004" pitchFamily="2" charset="0"/>
                <a:cs typeface="Arial" panose="020B0604020202020204" pitchFamily="34" charset="0"/>
              </a:rPr>
              <a:t>ПОРЯДОК ПРИСОЕДИНЕНИЯ К ПРОГРАММЕ ЛОЯЛЬНОСТИ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7642" y="17534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4747"/>
                </a:solidFill>
              </a:rPr>
              <a:t>1</a:t>
            </a:r>
            <a:endParaRPr lang="ru-RU" sz="4000" b="1" dirty="0">
              <a:solidFill>
                <a:srgbClr val="FF474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4537" y="17534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D03B"/>
                </a:solidFill>
              </a:rPr>
              <a:t>2</a:t>
            </a:r>
            <a:endParaRPr lang="ru-RU" sz="4000" b="1" dirty="0">
              <a:solidFill>
                <a:srgbClr val="FFD03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3013" y="17534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3</a:t>
            </a:r>
            <a:endParaRPr lang="ru-RU" sz="4000" b="1" dirty="0">
              <a:solidFill>
                <a:srgbClr val="92D05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466985" y="3117642"/>
            <a:ext cx="800100" cy="0"/>
          </a:xfrm>
          <a:prstGeom prst="straightConnector1">
            <a:avLst/>
          </a:prstGeom>
          <a:ln w="38100">
            <a:solidFill>
              <a:srgbClr val="002177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88"/>
            <a:ext cx="611963" cy="69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7143" y="3886200"/>
            <a:ext cx="2456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Проведение технических доработок программного обеспечения на свое</a:t>
            </a:r>
            <a:r>
              <a:rPr lang="ru-RU" sz="1600" dirty="0"/>
              <a:t>м</a:t>
            </a:r>
            <a:r>
              <a:rPr lang="ru-RU" sz="1600" dirty="0" smtClean="0"/>
              <a:t> уровне и за свой счёт </a:t>
            </a:r>
            <a:endParaRPr lang="ru-RU" sz="1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509994" y="3117642"/>
            <a:ext cx="800100" cy="0"/>
          </a:xfrm>
          <a:prstGeom prst="straightConnector1">
            <a:avLst/>
          </a:prstGeom>
          <a:ln w="38100">
            <a:solidFill>
              <a:srgbClr val="002177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6923689" y="2532091"/>
            <a:ext cx="1143000" cy="111165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8650681" y="3087920"/>
            <a:ext cx="800100" cy="0"/>
          </a:xfrm>
          <a:prstGeom prst="straightConnector1">
            <a:avLst/>
          </a:prstGeom>
          <a:ln w="38100">
            <a:solidFill>
              <a:srgbClr val="002177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010645" y="17534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7199C9"/>
                </a:solidFill>
              </a:rPr>
              <a:t>4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85" y="2697867"/>
            <a:ext cx="780106" cy="78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466</Words>
  <Application>Microsoft Office PowerPoint</Application>
  <PresentationFormat>Произвольный</PresentationFormat>
  <Paragraphs>113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УКО.cdr</dc:title>
  <dc:creator>User</dc:creator>
  <cp:lastModifiedBy>OBRAZ</cp:lastModifiedBy>
  <cp:revision>98</cp:revision>
  <dcterms:created xsi:type="dcterms:W3CDTF">2020-06-19T05:17:04Z</dcterms:created>
  <dcterms:modified xsi:type="dcterms:W3CDTF">2020-07-08T10:05:28Z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2020-06-19T00:00:00Z</vt:filetime>
  </property>
</Properties>
</file>